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9" r:id="rId9"/>
    <p:sldId id="295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2" r:id="rId32"/>
    <p:sldId id="293" r:id="rId33"/>
    <p:sldId id="294" r:id="rId34"/>
    <p:sldId id="258" r:id="rId35"/>
    <p:sldId id="259" r:id="rId36"/>
    <p:sldId id="26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7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AE7FB-BA81-449A-A7C5-40CB2919D763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89429-BE8F-4B23-8390-26A326918A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____Microsoft_Office_Word_97_-_20032.doc"/><Relationship Id="rId5" Type="http://schemas.openxmlformats.org/officeDocument/2006/relationships/oleObject" Target="../embeddings/_________Microsoft_Office_Word_97_-_20031.doc"/><Relationship Id="rId4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04414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555776" y="5229200"/>
            <a:ext cx="33570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/>
              </a:rPr>
              <a:t>- єдина країна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0"/>
            <a:ext cx="4265911" cy="1815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2800" b="1" dirty="0">
                <a:solidFill>
                  <a:srgbClr val="FFFF00"/>
                </a:solidFill>
                <a:latin typeface="Monotype Corsiva" pitchFamily="66" charset="0"/>
              </a:rPr>
              <a:t>Вишита колоссям і калиною,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  <a:p>
            <a:r>
              <a:rPr lang="uk-UA" sz="2800" b="1" dirty="0" err="1">
                <a:solidFill>
                  <a:srgbClr val="FFFF00"/>
                </a:solidFill>
                <a:latin typeface="Monotype Corsiva" pitchFamily="66" charset="0"/>
              </a:rPr>
              <a:t>Вигойдана</a:t>
            </a:r>
            <a:r>
              <a:rPr lang="uk-UA" sz="2800" b="1" dirty="0">
                <a:solidFill>
                  <a:srgbClr val="FFFF00"/>
                </a:solidFill>
                <a:latin typeface="Monotype Corsiva" pitchFamily="66" charset="0"/>
              </a:rPr>
              <a:t> співом солов’я,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  <a:p>
            <a:r>
              <a:rPr lang="uk-UA" sz="2800" b="1" dirty="0">
                <a:solidFill>
                  <a:srgbClr val="FFFF00"/>
                </a:solidFill>
                <a:latin typeface="Monotype Corsiva" pitchFamily="66" charset="0"/>
              </a:rPr>
              <a:t>Зветься величаво – Україною,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  <a:p>
            <a:r>
              <a:rPr lang="uk-UA" sz="2800" b="1" dirty="0">
                <a:solidFill>
                  <a:srgbClr val="FFFF00"/>
                </a:solidFill>
                <a:latin typeface="Monotype Corsiva" pitchFamily="66" charset="0"/>
              </a:rPr>
              <a:t>Земле зачарована моя.</a:t>
            </a:r>
            <a:endParaRPr lang="ru-RU" sz="2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vipcity.com.ua/uploads/obj_pictures/3963/max/440-7%2820121204134953883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age.tsn.ua/media/images/original/Jun2010/23662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www.worldcountries.info/Denmark/Images/VikingShipRoskildeFjord_BobKr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231315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http://www.poetryclub.com.ua/upload/poem_all/001646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786"/>
            <a:ext cx="5364088" cy="68392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volynnews.com/files/news/2012/02-20/30376-1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stat20.privet.ru/lr/0b26db197b25fe06452126f839b16ec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035"/>
            <a:ext cx="9144000" cy="68650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event-forum.ru/photos/albums/33/372/img_2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256640" cy="6165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dok.znaimo.com.ua/pars_docs/refs/21/20713/img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spivogray.ucoz.ru/DivochiVorozinn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13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tvoytrener.ru/forum/uploads/post-22-1183200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8763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upload.wikimedia.org/wikipedia/commons/thumb/b/b7/BlackSea1600_ru.svg/640px-BlackSea1600_ru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968900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mg1.liveinternet.ru/images/attach/c/5/88/486/88486475_Andrey_SHevchen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mg1.liveinternet.ru/images/attach/b/3/28/642/28642730_File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190690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dikoepole.files.wordpress.com/2010/04/rodion_kazachiy_kuren.jpg?w=450&amp;h=3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316416" cy="69118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tio.by/datas/photos/new_248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041955" cy="5877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4" name="Picture 6" descr="http://www.keminfo.ru/image/upload/23Vodu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vcetyt.at.ua/_ph/1/4094632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08"/>
            <a:ext cx="9144000" cy="6902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hat.in.ua/uploads/art/andriivski_vechornytsi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32382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s56.radikal.ru/i153/1207/79/d395984663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4037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poetryclub.com.ua/upload/poem_all/004673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721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http://www.mpda.ru/data/2010/05/24/1234490108/1DSC_2497_resiz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76650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testent.ru/_ph/5/2/89115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653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foto.ua/uploads/photos/381/381705_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587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img1.liveinternet.ru/images/attach/c/4/83/611/83611601_glrx4440917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200027" cy="6768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hoboctu.com/templates/images/5a66166617b5ac59b7705b02b42fda8893b1500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3996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stiri.bizzpedia.ro/images/uploads/statele_unite_ale_rusie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5846"/>
            <a:ext cx="9144000" cy="70338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482952" cy="563662"/>
          </a:xfrm>
        </p:spPr>
        <p:txBody>
          <a:bodyPr>
            <a:normAutofit fontScale="90000"/>
          </a:bodyPr>
          <a:lstStyle/>
          <a:p>
            <a:endParaRPr lang="ru-RU" sz="5400" dirty="0">
              <a:solidFill>
                <a:srgbClr val="0000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0" y="620688"/>
            <a:ext cx="4139952" cy="2304256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uk-UA" sz="1600" b="1" dirty="0" smtClean="0">
                <a:solidFill>
                  <a:srgbClr val="FFFF00"/>
                </a:solidFill>
              </a:rPr>
              <a:t>        </a:t>
            </a:r>
            <a:endParaRPr lang="ru-RU" sz="2000" b="1" dirty="0" smtClean="0">
              <a:solidFill>
                <a:srgbClr val="FFFF00"/>
              </a:solidFill>
            </a:endParaRPr>
          </a:p>
        </p:txBody>
      </p:sp>
      <p:pic>
        <p:nvPicPr>
          <p:cNvPr id="8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/>
        </p:blipFill>
        <p:spPr bwMode="auto">
          <a:xfrm>
            <a:off x="6084169" y="6053936"/>
            <a:ext cx="3059832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/>
        </p:blipFill>
        <p:spPr bwMode="auto">
          <a:xfrm>
            <a:off x="3059832" y="6053936"/>
            <a:ext cx="3059832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ТОЛЯ\Desktop\5555555555\ykryzorxark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000"/>
          <a:stretch/>
        </p:blipFill>
        <p:spPr bwMode="auto">
          <a:xfrm>
            <a:off x="0" y="6053936"/>
            <a:ext cx="3059832" cy="80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2535" y="4959533"/>
            <a:ext cx="6419344" cy="19367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85"/>
          <p:cNvGrpSpPr>
            <a:grpSpLocks/>
          </p:cNvGrpSpPr>
          <p:nvPr/>
        </p:nvGrpSpPr>
        <p:grpSpPr bwMode="auto">
          <a:xfrm>
            <a:off x="251520" y="1484784"/>
            <a:ext cx="3357562" cy="4152900"/>
            <a:chOff x="240" y="768"/>
            <a:chExt cx="1200" cy="1584"/>
          </a:xfrm>
        </p:grpSpPr>
        <p:grpSp>
          <p:nvGrpSpPr>
            <p:cNvPr id="17" name="Group 77"/>
            <p:cNvGrpSpPr>
              <a:grpSpLocks/>
            </p:cNvGrpSpPr>
            <p:nvPr/>
          </p:nvGrpSpPr>
          <p:grpSpPr bwMode="auto">
            <a:xfrm>
              <a:off x="240" y="768"/>
              <a:ext cx="1200" cy="1584"/>
              <a:chOff x="4416" y="864"/>
              <a:chExt cx="1200" cy="1584"/>
            </a:xfrm>
          </p:grpSpPr>
          <p:sp>
            <p:nvSpPr>
              <p:cNvPr id="21" name="AutoShape 78"/>
              <p:cNvSpPr>
                <a:spLocks noChangeArrowheads="1"/>
              </p:cNvSpPr>
              <p:nvPr/>
            </p:nvSpPr>
            <p:spPr bwMode="auto">
              <a:xfrm>
                <a:off x="4416" y="864"/>
                <a:ext cx="400" cy="1584"/>
              </a:xfrm>
              <a:prstGeom prst="can">
                <a:avLst>
                  <a:gd name="adj" fmla="val 944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AutoShape 79"/>
              <p:cNvSpPr>
                <a:spLocks noChangeArrowheads="1"/>
              </p:cNvSpPr>
              <p:nvPr/>
            </p:nvSpPr>
            <p:spPr bwMode="auto">
              <a:xfrm>
                <a:off x="4542" y="864"/>
                <a:ext cx="1074" cy="1584"/>
              </a:xfrm>
              <a:prstGeom prst="cube">
                <a:avLst>
                  <a:gd name="adj" fmla="val 2861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54000" rIns="54000"/>
              <a:lstStyle/>
              <a:p>
                <a:pPr algn="ctr"/>
                <a:endParaRPr lang="uk-UA" sz="800">
                  <a:solidFill>
                    <a:srgbClr val="000000"/>
                  </a:solidFill>
                </a:endParaRPr>
              </a:p>
              <a:p>
                <a:pPr algn="ctr"/>
                <a:endParaRPr lang="uk-UA" sz="800">
                  <a:solidFill>
                    <a:srgbClr val="000000"/>
                  </a:solidFill>
                </a:endParaRPr>
              </a:p>
              <a:p>
                <a:pPr algn="ctr"/>
                <a:endParaRPr lang="uk-UA" sz="500">
                  <a:solidFill>
                    <a:srgbClr val="000000"/>
                  </a:solidFill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/>
                <a:r>
                  <a:rPr lang="uk-UA" sz="700" b="1">
                    <a:solidFill>
                      <a:srgbClr val="000000"/>
                    </a:solidFill>
                    <a:latin typeface="Times New Roman" pitchFamily="18" charset="0"/>
                  </a:rPr>
                  <a:t>ВЕРХОВНА РАДА УКРАЇНИ</a:t>
                </a:r>
                <a:endParaRPr lang="uk-UA" sz="700">
                  <a:solidFill>
                    <a:srgbClr val="000000"/>
                  </a:solidFill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</a:endParaRPr>
              </a:p>
              <a:p>
                <a:endParaRPr lang="uk-UA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AutoShape 80"/>
              <p:cNvSpPr>
                <a:spLocks noChangeArrowheads="1"/>
              </p:cNvSpPr>
              <p:nvPr/>
            </p:nvSpPr>
            <p:spPr bwMode="auto">
              <a:xfrm rot="10800000">
                <a:off x="4542" y="870"/>
                <a:ext cx="1074" cy="21"/>
              </a:xfrm>
              <a:prstGeom prst="parallelogram">
                <a:avLst>
                  <a:gd name="adj" fmla="val 147983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graphicFrame>
            <p:nvGraphicFramePr>
              <p:cNvPr id="24" name="Object 3"/>
              <p:cNvGraphicFramePr>
                <a:graphicFrameLocks noChangeAspect="1"/>
              </p:cNvGraphicFramePr>
              <p:nvPr/>
            </p:nvGraphicFramePr>
            <p:xfrm>
              <a:off x="4984" y="972"/>
              <a:ext cx="123" cy="144"/>
            </p:xfrm>
            <a:graphic>
              <a:graphicData uri="http://schemas.openxmlformats.org/presentationml/2006/ole">
                <p:oleObj spid="_x0000_s2053" name="Документ" r:id="rId5" imgW="787908" imgH="1019556" progId="Word.Document.8">
                  <p:embed/>
                </p:oleObj>
              </a:graphicData>
            </a:graphic>
          </p:graphicFrame>
        </p:grpSp>
        <p:grpSp>
          <p:nvGrpSpPr>
            <p:cNvPr id="18" name="Group 82"/>
            <p:cNvGrpSpPr>
              <a:grpSpLocks/>
            </p:cNvGrpSpPr>
            <p:nvPr/>
          </p:nvGrpSpPr>
          <p:grpSpPr bwMode="auto">
            <a:xfrm>
              <a:off x="369" y="1377"/>
              <a:ext cx="1035" cy="792"/>
              <a:chOff x="4545" y="1551"/>
              <a:chExt cx="1035" cy="792"/>
            </a:xfrm>
          </p:grpSpPr>
          <p:sp>
            <p:nvSpPr>
              <p:cNvPr id="19" name="Text Box 83"/>
              <p:cNvSpPr txBox="1">
                <a:spLocks noChangeArrowheads="1"/>
              </p:cNvSpPr>
              <p:nvPr/>
            </p:nvSpPr>
            <p:spPr bwMode="auto">
              <a:xfrm>
                <a:off x="4635" y="2243"/>
                <a:ext cx="855" cy="100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uk-UA" sz="1100" b="1" dirty="0">
                    <a:solidFill>
                      <a:srgbClr val="000000"/>
                    </a:solidFill>
                    <a:latin typeface="Times New Roman" pitchFamily="18" charset="0"/>
                  </a:rPr>
                  <a:t>16 липня 1990 року</a:t>
                </a:r>
                <a:endParaRPr lang="ru-RU" sz="11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" name="Text Box 84"/>
              <p:cNvSpPr txBox="1">
                <a:spLocks noChangeArrowheads="1"/>
              </p:cNvSpPr>
              <p:nvPr/>
            </p:nvSpPr>
            <p:spPr bwMode="auto">
              <a:xfrm>
                <a:off x="4545" y="1551"/>
                <a:ext cx="1035" cy="47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uk-UA" sz="1600" b="1">
                    <a:solidFill>
                      <a:srgbClr val="000000"/>
                    </a:solidFill>
                    <a:latin typeface="Times New Roman" pitchFamily="18" charset="0"/>
                  </a:rPr>
                  <a:t>Декларація про державний суверенітет</a:t>
                </a:r>
                <a:endParaRPr lang="ru-RU" sz="1600" b="1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5" name="Group 85"/>
          <p:cNvGrpSpPr>
            <a:grpSpLocks/>
          </p:cNvGrpSpPr>
          <p:nvPr/>
        </p:nvGrpSpPr>
        <p:grpSpPr bwMode="auto">
          <a:xfrm>
            <a:off x="4929188" y="2071688"/>
            <a:ext cx="3357562" cy="3786187"/>
            <a:chOff x="240" y="768"/>
            <a:chExt cx="1200" cy="1584"/>
          </a:xfrm>
        </p:grpSpPr>
        <p:grpSp>
          <p:nvGrpSpPr>
            <p:cNvPr id="26" name="Group 77"/>
            <p:cNvGrpSpPr>
              <a:grpSpLocks/>
            </p:cNvGrpSpPr>
            <p:nvPr/>
          </p:nvGrpSpPr>
          <p:grpSpPr bwMode="auto">
            <a:xfrm>
              <a:off x="240" y="768"/>
              <a:ext cx="1200" cy="1584"/>
              <a:chOff x="4416" y="864"/>
              <a:chExt cx="1200" cy="1584"/>
            </a:xfrm>
          </p:grpSpPr>
          <p:sp>
            <p:nvSpPr>
              <p:cNvPr id="30" name="AutoShape 78"/>
              <p:cNvSpPr>
                <a:spLocks noChangeArrowheads="1"/>
              </p:cNvSpPr>
              <p:nvPr/>
            </p:nvSpPr>
            <p:spPr bwMode="auto">
              <a:xfrm>
                <a:off x="4416" y="864"/>
                <a:ext cx="400" cy="1584"/>
              </a:xfrm>
              <a:prstGeom prst="can">
                <a:avLst>
                  <a:gd name="adj" fmla="val 9442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AutoShape 79"/>
              <p:cNvSpPr>
                <a:spLocks noChangeArrowheads="1"/>
              </p:cNvSpPr>
              <p:nvPr/>
            </p:nvSpPr>
            <p:spPr bwMode="auto">
              <a:xfrm>
                <a:off x="4542" y="864"/>
                <a:ext cx="1074" cy="1584"/>
              </a:xfrm>
              <a:prstGeom prst="cube">
                <a:avLst>
                  <a:gd name="adj" fmla="val 2861"/>
                </a:avLst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lIns="54000" rIns="54000"/>
              <a:lstStyle/>
              <a:p>
                <a:pPr algn="ctr"/>
                <a:endParaRPr lang="uk-UA" sz="800">
                  <a:solidFill>
                    <a:srgbClr val="000000"/>
                  </a:solidFill>
                </a:endParaRPr>
              </a:p>
              <a:p>
                <a:pPr algn="ctr"/>
                <a:endParaRPr lang="uk-UA" sz="800">
                  <a:solidFill>
                    <a:srgbClr val="000000"/>
                  </a:solidFill>
                </a:endParaRPr>
              </a:p>
              <a:p>
                <a:pPr algn="ctr"/>
                <a:endParaRPr lang="uk-UA" sz="500">
                  <a:solidFill>
                    <a:srgbClr val="000000"/>
                  </a:solidFill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/>
                <a:endParaRPr lang="uk-UA" sz="700" b="1">
                  <a:solidFill>
                    <a:srgbClr val="000000"/>
                  </a:solidFill>
                  <a:latin typeface="Times New Roman" pitchFamily="18" charset="0"/>
                </a:endParaRPr>
              </a:p>
              <a:p>
                <a:pPr algn="ctr"/>
                <a:r>
                  <a:rPr lang="uk-UA" sz="700" b="1">
                    <a:solidFill>
                      <a:srgbClr val="000000"/>
                    </a:solidFill>
                    <a:latin typeface="Times New Roman" pitchFamily="18" charset="0"/>
                  </a:rPr>
                  <a:t>ВЕРХОВНА РАДА УКРАЇНИ</a:t>
                </a:r>
                <a:endParaRPr lang="uk-UA" sz="600" b="1">
                  <a:solidFill>
                    <a:srgbClr val="000000"/>
                  </a:solidFill>
                </a:endParaRPr>
              </a:p>
              <a:p>
                <a:pPr algn="ctr"/>
                <a:r>
                  <a:rPr lang="uk-UA" sz="200" b="1">
                    <a:solidFill>
                      <a:srgbClr val="000000"/>
                    </a:solidFill>
                  </a:rPr>
                  <a:t> </a:t>
                </a:r>
              </a:p>
              <a:p>
                <a:pPr algn="ctr"/>
                <a:endParaRPr lang="uk-UA" sz="200" b="1">
                  <a:solidFill>
                    <a:srgbClr val="000000"/>
                  </a:solidFill>
                </a:endParaRPr>
              </a:p>
              <a:p>
                <a:endParaRPr lang="uk-UA" sz="2400">
                  <a:solidFill>
                    <a:srgbClr val="000000"/>
                  </a:solidFill>
                </a:endParaRPr>
              </a:p>
            </p:txBody>
          </p:sp>
          <p:sp>
            <p:nvSpPr>
              <p:cNvPr id="32" name="AutoShape 80"/>
              <p:cNvSpPr>
                <a:spLocks noChangeArrowheads="1"/>
              </p:cNvSpPr>
              <p:nvPr/>
            </p:nvSpPr>
            <p:spPr bwMode="auto">
              <a:xfrm rot="10800000">
                <a:off x="4542" y="870"/>
                <a:ext cx="1074" cy="21"/>
              </a:xfrm>
              <a:prstGeom prst="parallelogram">
                <a:avLst>
                  <a:gd name="adj" fmla="val 147983"/>
                </a:avLst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aphicFrame>
            <p:nvGraphicFramePr>
              <p:cNvPr id="33" name="Object 4"/>
              <p:cNvGraphicFramePr>
                <a:graphicFrameLocks noChangeAspect="1"/>
              </p:cNvGraphicFramePr>
              <p:nvPr/>
            </p:nvGraphicFramePr>
            <p:xfrm>
              <a:off x="4984" y="972"/>
              <a:ext cx="123" cy="144"/>
            </p:xfrm>
            <a:graphic>
              <a:graphicData uri="http://schemas.openxmlformats.org/presentationml/2006/ole">
                <p:oleObj spid="_x0000_s2054" name="Документ" r:id="rId6" imgW="787908" imgH="1019556" progId="Word.Document.8">
                  <p:embed/>
                </p:oleObj>
              </a:graphicData>
            </a:graphic>
          </p:graphicFrame>
        </p:grpSp>
        <p:grpSp>
          <p:nvGrpSpPr>
            <p:cNvPr id="27" name="Group 82"/>
            <p:cNvGrpSpPr>
              <a:grpSpLocks/>
            </p:cNvGrpSpPr>
            <p:nvPr/>
          </p:nvGrpSpPr>
          <p:grpSpPr bwMode="auto">
            <a:xfrm>
              <a:off x="375" y="1353"/>
              <a:ext cx="1035" cy="864"/>
              <a:chOff x="4551" y="1527"/>
              <a:chExt cx="1035" cy="864"/>
            </a:xfrm>
          </p:grpSpPr>
          <p:sp>
            <p:nvSpPr>
              <p:cNvPr id="28" name="Text Box 83"/>
              <p:cNvSpPr txBox="1">
                <a:spLocks noChangeArrowheads="1"/>
              </p:cNvSpPr>
              <p:nvPr/>
            </p:nvSpPr>
            <p:spPr bwMode="auto">
              <a:xfrm>
                <a:off x="4551" y="2282"/>
                <a:ext cx="1035" cy="1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uk-UA" sz="1100" b="1" dirty="0">
                    <a:solidFill>
                      <a:srgbClr val="000000"/>
                    </a:solidFill>
                    <a:latin typeface="Times New Roman" pitchFamily="18" charset="0"/>
                  </a:rPr>
                  <a:t>24 серпня 1991 року</a:t>
                </a:r>
                <a:endParaRPr lang="ru-RU" sz="11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9" name="Text Box 84"/>
              <p:cNvSpPr txBox="1">
                <a:spLocks noChangeArrowheads="1"/>
              </p:cNvSpPr>
              <p:nvPr/>
            </p:nvSpPr>
            <p:spPr bwMode="auto">
              <a:xfrm>
                <a:off x="4551" y="1527"/>
                <a:ext cx="1035" cy="617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>
                <a:spAutoFit/>
              </a:bodyPr>
              <a:lstStyle/>
              <a:p>
                <a:pPr algn="ctr">
                  <a:lnSpc>
                    <a:spcPct val="90000"/>
                  </a:lnSpc>
                  <a:spcBef>
                    <a:spcPct val="50000"/>
                  </a:spcBef>
                </a:pPr>
                <a:r>
                  <a:rPr lang="uk-UA" sz="1600" b="1" dirty="0">
                    <a:solidFill>
                      <a:srgbClr val="000000"/>
                    </a:solidFill>
                    <a:latin typeface="Times New Roman" pitchFamily="18" charset="0"/>
                  </a:rPr>
                  <a:t>Акт проголошення незалежності України</a:t>
                </a:r>
                <a:endParaRPr lang="ru-RU" sz="1600" b="1" dirty="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рший урок\1382691330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4763"/>
            <a:ext cx="9753600" cy="684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перший урок\main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5260" y="0"/>
            <a:ext cx="93945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img.narodna.pravda.com.ua/images/doc/8/b/8bd34-savage0fie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-105739"/>
            <a:ext cx="6948264" cy="69637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vsr.mil.by/wp-content/uploads/2011/07/137_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48680"/>
            <a:ext cx="9108833" cy="57271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m.io.ua/img_aa/medium/2292/91/229291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28533" cy="6093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ua-znatok.com/pars_docs/refs/1/502/502_html_m6b89d39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075048" cy="63733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age.tsn.ua/media/images2/original/May2008/642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runivers.ru/images/index/20101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-72145"/>
            <a:ext cx="7236296" cy="69301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</TotalTime>
  <Words>45</Words>
  <Application>Microsoft Office PowerPoint</Application>
  <PresentationFormat>Экран (4:3)</PresentationFormat>
  <Paragraphs>26</Paragraphs>
  <Slides>36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8" baseType="lpstr">
      <vt:lpstr>Тема Office</vt:lpstr>
      <vt:lpstr>Документ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Teacher</cp:lastModifiedBy>
  <cp:revision>50</cp:revision>
  <dcterms:created xsi:type="dcterms:W3CDTF">2014-07-04T09:58:27Z</dcterms:created>
  <dcterms:modified xsi:type="dcterms:W3CDTF">2015-04-23T09:09:01Z</dcterms:modified>
</cp:coreProperties>
</file>